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368" r:id="rId2"/>
    <p:sldId id="370" r:id="rId3"/>
    <p:sldId id="375" r:id="rId4"/>
    <p:sldId id="372" r:id="rId5"/>
    <p:sldId id="374" r:id="rId6"/>
    <p:sldId id="373" r:id="rId7"/>
    <p:sldId id="371"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AF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92" autoAdjust="0"/>
    <p:restoredTop sz="66492" autoAdjust="0"/>
  </p:normalViewPr>
  <p:slideViewPr>
    <p:cSldViewPr>
      <p:cViewPr>
        <p:scale>
          <a:sx n="50" d="100"/>
          <a:sy n="50" d="100"/>
        </p:scale>
        <p:origin x="-2064" y="-72"/>
      </p:cViewPr>
      <p:guideLst>
        <p:guide orient="horz" pos="2160"/>
        <p:guide pos="2880"/>
      </p:guideLst>
    </p:cSldViewPr>
  </p:slideViewPr>
  <p:notesTextViewPr>
    <p:cViewPr>
      <p:scale>
        <a:sx n="1" d="1"/>
        <a:sy n="1" d="1"/>
      </p:scale>
      <p:origin x="0" y="0"/>
    </p:cViewPr>
  </p:notesText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3A04F9-C74E-4E44-BF23-000AE81B8777}" type="datetimeFigureOut">
              <a:rPr lang="en-AU" smtClean="0"/>
              <a:t>31/01/2015</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53CD7E-2309-4E36-BC18-636DC4ACDA3F}" type="slidenum">
              <a:rPr lang="en-AU" smtClean="0"/>
              <a:t>‹#›</a:t>
            </a:fld>
            <a:endParaRPr lang="en-AU"/>
          </a:p>
        </p:txBody>
      </p:sp>
    </p:spTree>
    <p:extLst>
      <p:ext uri="{BB962C8B-B14F-4D97-AF65-F5344CB8AC3E}">
        <p14:creationId xmlns:p14="http://schemas.microsoft.com/office/powerpoint/2010/main" val="3306119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 presentation will help to show your audience that there is much more to sharks that just sharp teeth. We have included 5 fun facts, that are sure</a:t>
            </a:r>
            <a:r>
              <a:rPr lang="en-AU" baseline="0" dirty="0" smtClean="0"/>
              <a:t> to surprise, entertain and educate.  Feel free to change or add your own interesting facts.</a:t>
            </a:r>
          </a:p>
          <a:p>
            <a:endParaRPr lang="en-AU" baseline="0" dirty="0" smtClean="0"/>
          </a:p>
          <a:p>
            <a:r>
              <a:rPr lang="en-AU" baseline="0" dirty="0" smtClean="0"/>
              <a:t>For more interesting shark facts, go to</a:t>
            </a:r>
            <a:r>
              <a:rPr lang="en-AU" u="sng" baseline="0" dirty="0" smtClean="0"/>
              <a:t>: http://www.supportoursharks.com/en/News/Miscellaneous/Articles/20130604/Did_you_know.htm</a:t>
            </a:r>
            <a:endParaRPr lang="en-AU" u="sng" dirty="0"/>
          </a:p>
        </p:txBody>
      </p:sp>
      <p:sp>
        <p:nvSpPr>
          <p:cNvPr id="4" name="Slide Number Placeholder 3"/>
          <p:cNvSpPr>
            <a:spLocks noGrp="1"/>
          </p:cNvSpPr>
          <p:nvPr>
            <p:ph type="sldNum" sz="quarter" idx="10"/>
          </p:nvPr>
        </p:nvSpPr>
        <p:spPr/>
        <p:txBody>
          <a:bodyPr/>
          <a:lstStyle/>
          <a:p>
            <a:fld id="{8053CD7E-2309-4E36-BC18-636DC4ACDA3F}" type="slidenum">
              <a:rPr lang="en-AU" smtClean="0"/>
              <a:t>1</a:t>
            </a:fld>
            <a:endParaRPr lang="en-AU"/>
          </a:p>
        </p:txBody>
      </p:sp>
    </p:spTree>
    <p:extLst>
      <p:ext uri="{BB962C8B-B14F-4D97-AF65-F5344CB8AC3E}">
        <p14:creationId xmlns:p14="http://schemas.microsoft.com/office/powerpoint/2010/main" val="4033028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Here,</a:t>
            </a:r>
            <a:r>
              <a:rPr lang="en-AU" baseline="0" dirty="0" smtClean="0"/>
              <a:t> we have summarised 5 top shark facts.  You are, of course, welcome to add more, but we feel like these represent some of the most awesome reasons why sharks are so cool.</a:t>
            </a:r>
          </a:p>
          <a:p>
            <a:endParaRPr lang="en-AU" baseline="0" dirty="0" smtClean="0"/>
          </a:p>
          <a:p>
            <a:r>
              <a:rPr lang="en-AU" baseline="0" dirty="0" smtClean="0"/>
              <a:t>Be sure to read the information attached to each slide for additional reading and links to useful resources.</a:t>
            </a:r>
            <a:endParaRPr lang="en-AU" dirty="0" smtClean="0"/>
          </a:p>
          <a:p>
            <a:endParaRPr lang="en-AU" dirty="0"/>
          </a:p>
        </p:txBody>
      </p:sp>
      <p:sp>
        <p:nvSpPr>
          <p:cNvPr id="4" name="Slide Number Placeholder 3"/>
          <p:cNvSpPr>
            <a:spLocks noGrp="1"/>
          </p:cNvSpPr>
          <p:nvPr>
            <p:ph type="sldNum" sz="quarter" idx="10"/>
          </p:nvPr>
        </p:nvSpPr>
        <p:spPr/>
        <p:txBody>
          <a:bodyPr/>
          <a:lstStyle/>
          <a:p>
            <a:fld id="{8053CD7E-2309-4E36-BC18-636DC4ACDA3F}" type="slidenum">
              <a:rPr lang="en-AU" smtClean="0"/>
              <a:t>2</a:t>
            </a:fld>
            <a:endParaRPr lang="en-AU"/>
          </a:p>
        </p:txBody>
      </p:sp>
    </p:spTree>
    <p:extLst>
      <p:ext uri="{BB962C8B-B14F-4D97-AF65-F5344CB8AC3E}">
        <p14:creationId xmlns:p14="http://schemas.microsoft.com/office/powerpoint/2010/main" val="4033028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first photo</a:t>
            </a:r>
            <a:r>
              <a:rPr lang="en-AU" baseline="0" dirty="0" smtClean="0"/>
              <a:t> on the slide shows a Great Whit shark with a bite from a small cookie cutter shark. Cookie cutter sharks are known to bite animals much larger than them, as they are very quick and able to cut out a chunk of </a:t>
            </a:r>
            <a:r>
              <a:rPr lang="en-AU" baseline="0" dirty="0" smtClean="0"/>
              <a:t>flesh (like a cookie cutter) </a:t>
            </a:r>
            <a:r>
              <a:rPr lang="en-AU" baseline="0" dirty="0" smtClean="0"/>
              <a:t>and swim away very quickly, before the bitten animal even realises. Cookie cutter sharks are known to bite larger sharks, whales, dolphins, tuna etc.</a:t>
            </a:r>
          </a:p>
          <a:p>
            <a:endParaRPr lang="en-AU" baseline="0" dirty="0" smtClean="0"/>
          </a:p>
          <a:p>
            <a:r>
              <a:rPr lang="en-AU" baseline="0" dirty="0" smtClean="0"/>
              <a:t>For more information: </a:t>
            </a:r>
            <a:r>
              <a:rPr lang="en-AU" u="sng" baseline="0" dirty="0" smtClean="0"/>
              <a:t>http://www.flmnh.ufl.edu/fish/gallery/descript/cookiecuttershark/cookiecuttershark.html</a:t>
            </a:r>
            <a:endParaRPr lang="en-AU" u="sng" dirty="0"/>
          </a:p>
        </p:txBody>
      </p:sp>
      <p:sp>
        <p:nvSpPr>
          <p:cNvPr id="4" name="Slide Number Placeholder 3"/>
          <p:cNvSpPr>
            <a:spLocks noGrp="1"/>
          </p:cNvSpPr>
          <p:nvPr>
            <p:ph type="sldNum" sz="quarter" idx="10"/>
          </p:nvPr>
        </p:nvSpPr>
        <p:spPr/>
        <p:txBody>
          <a:bodyPr/>
          <a:lstStyle/>
          <a:p>
            <a:fld id="{8053CD7E-2309-4E36-BC18-636DC4ACDA3F}" type="slidenum">
              <a:rPr lang="en-AU" smtClean="0"/>
              <a:t>3</a:t>
            </a:fld>
            <a:endParaRPr lang="en-AU"/>
          </a:p>
        </p:txBody>
      </p:sp>
    </p:spTree>
    <p:extLst>
      <p:ext uri="{BB962C8B-B14F-4D97-AF65-F5344CB8AC3E}">
        <p14:creationId xmlns:p14="http://schemas.microsoft.com/office/powerpoint/2010/main" val="4033028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Despite popular belief that sharks may be attracted to the colour yellow</a:t>
            </a:r>
            <a:r>
              <a:rPr lang="en-AU" baseline="0" dirty="0" smtClean="0"/>
              <a:t> (“yum </a:t>
            </a:r>
            <a:r>
              <a:rPr lang="en-AU" baseline="0" dirty="0" err="1" smtClean="0"/>
              <a:t>yum</a:t>
            </a:r>
            <a:r>
              <a:rPr lang="en-AU" baseline="0" dirty="0" smtClean="0"/>
              <a:t> yellow”)</a:t>
            </a:r>
            <a:r>
              <a:rPr lang="en-AU" dirty="0" smtClean="0"/>
              <a:t>, they are in fact colour-blind. It is the brightness of an object that determines whether they are attracted to it,</a:t>
            </a:r>
            <a:r>
              <a:rPr lang="en-AU" baseline="0" dirty="0" smtClean="0"/>
              <a:t> rather than the colour itself.</a:t>
            </a:r>
          </a:p>
          <a:p>
            <a:endParaRPr lang="en-AU" baseline="0" dirty="0" smtClean="0"/>
          </a:p>
          <a:p>
            <a:r>
              <a:rPr lang="en-AU" baseline="0" dirty="0" smtClean="0"/>
              <a:t>More information: </a:t>
            </a:r>
            <a:r>
              <a:rPr lang="en-AU" u="sng" baseline="0" dirty="0" smtClean="0"/>
              <a:t>http://www.ncbi.nlm.nih.gov/pubmed/21212930</a:t>
            </a:r>
            <a:endParaRPr lang="en-AU" u="sng" dirty="0"/>
          </a:p>
        </p:txBody>
      </p:sp>
      <p:sp>
        <p:nvSpPr>
          <p:cNvPr id="4" name="Slide Number Placeholder 3"/>
          <p:cNvSpPr>
            <a:spLocks noGrp="1"/>
          </p:cNvSpPr>
          <p:nvPr>
            <p:ph type="sldNum" sz="quarter" idx="10"/>
          </p:nvPr>
        </p:nvSpPr>
        <p:spPr/>
        <p:txBody>
          <a:bodyPr/>
          <a:lstStyle/>
          <a:p>
            <a:fld id="{8053CD7E-2309-4E36-BC18-636DC4ACDA3F}" type="slidenum">
              <a:rPr lang="en-AU" smtClean="0"/>
              <a:t>4</a:t>
            </a:fld>
            <a:endParaRPr lang="en-AU"/>
          </a:p>
        </p:txBody>
      </p:sp>
    </p:spTree>
    <p:extLst>
      <p:ext uri="{BB962C8B-B14F-4D97-AF65-F5344CB8AC3E}">
        <p14:creationId xmlns:p14="http://schemas.microsoft.com/office/powerpoint/2010/main" val="4033028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Sharks do NOT eat humans! But, in the case of a Great White shark, the bite </a:t>
            </a:r>
            <a:r>
              <a:rPr lang="en-AU" baseline="0" dirty="0" smtClean="0"/>
              <a:t>can result in the loss of complete limbs due to the size of the shark’s mouth. Sharks very rarely continue to ‘attack’ someone once they have made an ‘exploratory bite’ (the first bite). After the first bite, sharks will determine if they have a suitable food source. Because large Great White sharks typically feed on seals/</a:t>
            </a:r>
            <a:r>
              <a:rPr lang="en-AU" baseline="0" dirty="0" err="1" smtClean="0"/>
              <a:t>sealions</a:t>
            </a:r>
            <a:r>
              <a:rPr lang="en-AU" baseline="0" dirty="0" smtClean="0"/>
              <a:t> etc. which are very fatty, they do not like the taste of humans, as we are mostly bone, and not much fat.  Unfortunately, a single bite from a Great White shark is often enough to result in death.</a:t>
            </a:r>
          </a:p>
          <a:p>
            <a:endParaRPr lang="en-AU" baseline="0" dirty="0" smtClean="0"/>
          </a:p>
          <a:p>
            <a:r>
              <a:rPr lang="en-AU" baseline="0" dirty="0" smtClean="0"/>
              <a:t>It is very likely that Great White sharks mistake people </a:t>
            </a:r>
            <a:r>
              <a:rPr lang="en-AU" baseline="0" dirty="0" smtClean="0"/>
              <a:t>on </a:t>
            </a:r>
            <a:r>
              <a:rPr lang="en-AU" baseline="0" dirty="0" smtClean="0"/>
              <a:t>the </a:t>
            </a:r>
            <a:r>
              <a:rPr lang="en-AU" baseline="0" dirty="0" smtClean="0"/>
              <a:t>surface (surfers/swimmers) with </a:t>
            </a:r>
            <a:r>
              <a:rPr lang="en-AU" baseline="0" dirty="0" smtClean="0"/>
              <a:t>prey (</a:t>
            </a:r>
            <a:r>
              <a:rPr lang="en-AU" baseline="0" dirty="0" err="1" smtClean="0"/>
              <a:t>ie</a:t>
            </a:r>
            <a:r>
              <a:rPr lang="en-AU" baseline="0" dirty="0" smtClean="0"/>
              <a:t>: seals). Great White sharks can reach the surface (from a depth of 30m) in just 2.5 </a:t>
            </a:r>
            <a:r>
              <a:rPr lang="en-AU" baseline="0" dirty="0" err="1" smtClean="0"/>
              <a:t>secs</a:t>
            </a:r>
            <a:r>
              <a:rPr lang="en-AU" baseline="0" dirty="0" smtClean="0"/>
              <a:t>, so they don’t have much time to change their mind.  Which means that once they have committed to biting something above them, there is little that will stop them.</a:t>
            </a:r>
          </a:p>
          <a:p>
            <a:endParaRPr lang="en-AU" baseline="0" dirty="0" smtClean="0"/>
          </a:p>
          <a:p>
            <a:r>
              <a:rPr lang="en-AU" baseline="0" dirty="0" smtClean="0"/>
              <a:t>For more information:  http://rjd.miami.edu/research/projects/great-white-predation</a:t>
            </a:r>
            <a:endParaRPr lang="en-AU" dirty="0"/>
          </a:p>
        </p:txBody>
      </p:sp>
      <p:sp>
        <p:nvSpPr>
          <p:cNvPr id="4" name="Slide Number Placeholder 3"/>
          <p:cNvSpPr>
            <a:spLocks noGrp="1"/>
          </p:cNvSpPr>
          <p:nvPr>
            <p:ph type="sldNum" sz="quarter" idx="10"/>
          </p:nvPr>
        </p:nvSpPr>
        <p:spPr/>
        <p:txBody>
          <a:bodyPr/>
          <a:lstStyle/>
          <a:p>
            <a:fld id="{8053CD7E-2309-4E36-BC18-636DC4ACDA3F}" type="slidenum">
              <a:rPr lang="en-AU" smtClean="0"/>
              <a:t>5</a:t>
            </a:fld>
            <a:endParaRPr lang="en-AU"/>
          </a:p>
        </p:txBody>
      </p:sp>
    </p:spTree>
    <p:extLst>
      <p:ext uri="{BB962C8B-B14F-4D97-AF65-F5344CB8AC3E}">
        <p14:creationId xmlns:p14="http://schemas.microsoft.com/office/powerpoint/2010/main" val="4033028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effectLst/>
              </a:rPr>
              <a:t>The process</a:t>
            </a:r>
            <a:r>
              <a:rPr lang="en-AU" baseline="0" dirty="0" smtClean="0">
                <a:effectLst/>
              </a:rPr>
              <a:t> of shark embryos consuming their siblings in the womb is known as</a:t>
            </a:r>
            <a:r>
              <a:rPr lang="en-AU" dirty="0" smtClean="0">
                <a:effectLst/>
              </a:rPr>
              <a:t> intrauterine cannibalism. It was discovered accidentally in 1948, when a researcher probing the uteri of a late-term </a:t>
            </a:r>
            <a:r>
              <a:rPr lang="en-AU" dirty="0" err="1" smtClean="0">
                <a:effectLst/>
              </a:rPr>
              <a:t>Sandtiger</a:t>
            </a:r>
            <a:r>
              <a:rPr lang="en-AU" dirty="0" smtClean="0">
                <a:effectLst/>
              </a:rPr>
              <a:t> shark (shown</a:t>
            </a:r>
            <a:r>
              <a:rPr lang="en-AU" baseline="0" dirty="0" smtClean="0">
                <a:effectLst/>
              </a:rPr>
              <a:t> in the slide)</a:t>
            </a:r>
            <a:r>
              <a:rPr lang="en-AU" dirty="0" smtClean="0">
                <a:effectLst/>
              </a:rPr>
              <a:t> was startled by a bite on the hand. This process allows the strongest embryos to survive to birth, and ensures that they have the best chance of survival.</a:t>
            </a:r>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effectLst/>
              </a:rPr>
              <a:t>For more information:  </a:t>
            </a:r>
            <a:r>
              <a:rPr lang="en-AU" u="sng" dirty="0" smtClean="0">
                <a:effectLst/>
              </a:rPr>
              <a:t>http://www.supportoursharks.com/en/Education/Biology/Reproduction/Ovoviviparity.htm</a:t>
            </a:r>
          </a:p>
          <a:p>
            <a:endParaRPr lang="en-AU" dirty="0"/>
          </a:p>
        </p:txBody>
      </p:sp>
      <p:sp>
        <p:nvSpPr>
          <p:cNvPr id="4" name="Slide Number Placeholder 3"/>
          <p:cNvSpPr>
            <a:spLocks noGrp="1"/>
          </p:cNvSpPr>
          <p:nvPr>
            <p:ph type="sldNum" sz="quarter" idx="10"/>
          </p:nvPr>
        </p:nvSpPr>
        <p:spPr/>
        <p:txBody>
          <a:bodyPr/>
          <a:lstStyle/>
          <a:p>
            <a:fld id="{8053CD7E-2309-4E36-BC18-636DC4ACDA3F}" type="slidenum">
              <a:rPr lang="en-AU" smtClean="0"/>
              <a:t>6</a:t>
            </a:fld>
            <a:endParaRPr lang="en-AU"/>
          </a:p>
        </p:txBody>
      </p:sp>
    </p:spTree>
    <p:extLst>
      <p:ext uri="{BB962C8B-B14F-4D97-AF65-F5344CB8AC3E}">
        <p14:creationId xmlns:p14="http://schemas.microsoft.com/office/powerpoint/2010/main" val="4033028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dirty="0" smtClean="0"/>
              <a:t>Unfortunately, this one doesn’t refer to Great White sharks holding</a:t>
            </a:r>
            <a:r>
              <a:rPr lang="en-AU" b="0" baseline="0" dirty="0" smtClean="0"/>
              <a:t> </a:t>
            </a:r>
            <a:r>
              <a:rPr lang="en-AU" b="0" baseline="0" dirty="0" err="1" smtClean="0"/>
              <a:t>lightsabers</a:t>
            </a:r>
            <a:r>
              <a:rPr lang="en-AU" b="0" baseline="0" dirty="0" smtClean="0"/>
              <a:t>, which would be awesome! But, instead it is referring to s</a:t>
            </a:r>
            <a:r>
              <a:rPr lang="en-AU" b="0" dirty="0" smtClean="0"/>
              <a:t>ome deep sea sharks that can illuminate the spines on their backs, like </a:t>
            </a:r>
            <a:r>
              <a:rPr lang="en-AU" b="0" dirty="0" err="1" smtClean="0"/>
              <a:t>lightsabers</a:t>
            </a:r>
            <a:r>
              <a:rPr lang="en-AU" b="0" dirty="0" smtClean="0"/>
              <a:t>, to warn potential predators that they could get a sharp mouthful</a:t>
            </a:r>
            <a:r>
              <a:rPr lang="en-AU" b="0" baseline="0" dirty="0" smtClean="0"/>
              <a:t> if they attempt to bite them.</a:t>
            </a:r>
          </a:p>
          <a:p>
            <a:endParaRPr lang="en-AU" b="0" baseline="0" dirty="0" smtClean="0"/>
          </a:p>
          <a:p>
            <a:r>
              <a:rPr lang="en-AU" b="0" baseline="0" dirty="0" smtClean="0"/>
              <a:t>More information: </a:t>
            </a:r>
            <a:r>
              <a:rPr lang="en-AU" b="0" u="sng" baseline="0" dirty="0" smtClean="0"/>
              <a:t>http://www.bbc.com/news/science-environment-21531532</a:t>
            </a:r>
            <a:endParaRPr lang="en-AU" b="0" u="sng" dirty="0"/>
          </a:p>
        </p:txBody>
      </p:sp>
      <p:sp>
        <p:nvSpPr>
          <p:cNvPr id="4" name="Slide Number Placeholder 3"/>
          <p:cNvSpPr>
            <a:spLocks noGrp="1"/>
          </p:cNvSpPr>
          <p:nvPr>
            <p:ph type="sldNum" sz="quarter" idx="10"/>
          </p:nvPr>
        </p:nvSpPr>
        <p:spPr/>
        <p:txBody>
          <a:bodyPr/>
          <a:lstStyle/>
          <a:p>
            <a:fld id="{8053CD7E-2309-4E36-BC18-636DC4ACDA3F}" type="slidenum">
              <a:rPr lang="en-AU" smtClean="0"/>
              <a:t>7</a:t>
            </a:fld>
            <a:endParaRPr lang="en-AU"/>
          </a:p>
        </p:txBody>
      </p:sp>
    </p:spTree>
    <p:extLst>
      <p:ext uri="{BB962C8B-B14F-4D97-AF65-F5344CB8AC3E}">
        <p14:creationId xmlns:p14="http://schemas.microsoft.com/office/powerpoint/2010/main" val="4033028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EE9A21F7-935B-4EFE-BA30-88A265F3F22F}" type="datetimeFigureOut">
              <a:rPr lang="en-AU" smtClean="0"/>
              <a:t>31/01/2015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B0AC506-A559-44F1-B048-937B9466124D}" type="slidenum">
              <a:rPr lang="en-AU" smtClean="0"/>
              <a:t>‹#›</a:t>
            </a:fld>
            <a:endParaRPr lang="en-AU"/>
          </a:p>
        </p:txBody>
      </p:sp>
    </p:spTree>
    <p:extLst>
      <p:ext uri="{BB962C8B-B14F-4D97-AF65-F5344CB8AC3E}">
        <p14:creationId xmlns:p14="http://schemas.microsoft.com/office/powerpoint/2010/main" val="3746418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E9A21F7-935B-4EFE-BA30-88A265F3F22F}" type="datetimeFigureOut">
              <a:rPr lang="en-AU" smtClean="0"/>
              <a:t>31/01/2015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B0AC506-A559-44F1-B048-937B9466124D}" type="slidenum">
              <a:rPr lang="en-AU" smtClean="0"/>
              <a:t>‹#›</a:t>
            </a:fld>
            <a:endParaRPr lang="en-AU"/>
          </a:p>
        </p:txBody>
      </p:sp>
    </p:spTree>
    <p:extLst>
      <p:ext uri="{BB962C8B-B14F-4D97-AF65-F5344CB8AC3E}">
        <p14:creationId xmlns:p14="http://schemas.microsoft.com/office/powerpoint/2010/main" val="3065292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E9A21F7-935B-4EFE-BA30-88A265F3F22F}" type="datetimeFigureOut">
              <a:rPr lang="en-AU" smtClean="0"/>
              <a:t>31/01/2015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B0AC506-A559-44F1-B048-937B9466124D}" type="slidenum">
              <a:rPr lang="en-AU" smtClean="0"/>
              <a:t>‹#›</a:t>
            </a:fld>
            <a:endParaRPr lang="en-AU"/>
          </a:p>
        </p:txBody>
      </p:sp>
    </p:spTree>
    <p:extLst>
      <p:ext uri="{BB962C8B-B14F-4D97-AF65-F5344CB8AC3E}">
        <p14:creationId xmlns:p14="http://schemas.microsoft.com/office/powerpoint/2010/main" val="1062470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E9A21F7-935B-4EFE-BA30-88A265F3F22F}" type="datetimeFigureOut">
              <a:rPr lang="en-AU" smtClean="0"/>
              <a:t>31/01/2015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B0AC506-A559-44F1-B048-937B9466124D}" type="slidenum">
              <a:rPr lang="en-AU" smtClean="0"/>
              <a:t>‹#›</a:t>
            </a:fld>
            <a:endParaRPr lang="en-AU"/>
          </a:p>
        </p:txBody>
      </p:sp>
    </p:spTree>
    <p:extLst>
      <p:ext uri="{BB962C8B-B14F-4D97-AF65-F5344CB8AC3E}">
        <p14:creationId xmlns:p14="http://schemas.microsoft.com/office/powerpoint/2010/main" val="4270379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9A21F7-935B-4EFE-BA30-88A265F3F22F}" type="datetimeFigureOut">
              <a:rPr lang="en-AU" smtClean="0"/>
              <a:t>31/01/2015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B0AC506-A559-44F1-B048-937B9466124D}" type="slidenum">
              <a:rPr lang="en-AU" smtClean="0"/>
              <a:t>‹#›</a:t>
            </a:fld>
            <a:endParaRPr lang="en-AU"/>
          </a:p>
        </p:txBody>
      </p:sp>
    </p:spTree>
    <p:extLst>
      <p:ext uri="{BB962C8B-B14F-4D97-AF65-F5344CB8AC3E}">
        <p14:creationId xmlns:p14="http://schemas.microsoft.com/office/powerpoint/2010/main" val="297874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EE9A21F7-935B-4EFE-BA30-88A265F3F22F}" type="datetimeFigureOut">
              <a:rPr lang="en-AU" smtClean="0"/>
              <a:t>31/01/2015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B0AC506-A559-44F1-B048-937B9466124D}" type="slidenum">
              <a:rPr lang="en-AU" smtClean="0"/>
              <a:t>‹#›</a:t>
            </a:fld>
            <a:endParaRPr lang="en-AU"/>
          </a:p>
        </p:txBody>
      </p:sp>
    </p:spTree>
    <p:extLst>
      <p:ext uri="{BB962C8B-B14F-4D97-AF65-F5344CB8AC3E}">
        <p14:creationId xmlns:p14="http://schemas.microsoft.com/office/powerpoint/2010/main" val="1260185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EE9A21F7-935B-4EFE-BA30-88A265F3F22F}" type="datetimeFigureOut">
              <a:rPr lang="en-AU" smtClean="0"/>
              <a:t>31/01/2015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2B0AC506-A559-44F1-B048-937B9466124D}" type="slidenum">
              <a:rPr lang="en-AU" smtClean="0"/>
              <a:t>‹#›</a:t>
            </a:fld>
            <a:endParaRPr lang="en-AU"/>
          </a:p>
        </p:txBody>
      </p:sp>
    </p:spTree>
    <p:extLst>
      <p:ext uri="{BB962C8B-B14F-4D97-AF65-F5344CB8AC3E}">
        <p14:creationId xmlns:p14="http://schemas.microsoft.com/office/powerpoint/2010/main" val="2211881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EE9A21F7-935B-4EFE-BA30-88A265F3F22F}" type="datetimeFigureOut">
              <a:rPr lang="en-AU" smtClean="0"/>
              <a:t>31/01/2015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B0AC506-A559-44F1-B048-937B9466124D}" type="slidenum">
              <a:rPr lang="en-AU" smtClean="0"/>
              <a:t>‹#›</a:t>
            </a:fld>
            <a:endParaRPr lang="en-AU"/>
          </a:p>
        </p:txBody>
      </p:sp>
    </p:spTree>
    <p:extLst>
      <p:ext uri="{BB962C8B-B14F-4D97-AF65-F5344CB8AC3E}">
        <p14:creationId xmlns:p14="http://schemas.microsoft.com/office/powerpoint/2010/main" val="4265581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9A21F7-935B-4EFE-BA30-88A265F3F22F}" type="datetimeFigureOut">
              <a:rPr lang="en-AU" smtClean="0"/>
              <a:t>31/01/2015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2B0AC506-A559-44F1-B048-937B9466124D}" type="slidenum">
              <a:rPr lang="en-AU" smtClean="0"/>
              <a:t>‹#›</a:t>
            </a:fld>
            <a:endParaRPr lang="en-AU"/>
          </a:p>
        </p:txBody>
      </p:sp>
    </p:spTree>
    <p:extLst>
      <p:ext uri="{BB962C8B-B14F-4D97-AF65-F5344CB8AC3E}">
        <p14:creationId xmlns:p14="http://schemas.microsoft.com/office/powerpoint/2010/main" val="2934566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9A21F7-935B-4EFE-BA30-88A265F3F22F}" type="datetimeFigureOut">
              <a:rPr lang="en-AU" smtClean="0"/>
              <a:t>31/01/2015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B0AC506-A559-44F1-B048-937B9466124D}" type="slidenum">
              <a:rPr lang="en-AU" smtClean="0"/>
              <a:t>‹#›</a:t>
            </a:fld>
            <a:endParaRPr lang="en-AU"/>
          </a:p>
        </p:txBody>
      </p:sp>
    </p:spTree>
    <p:extLst>
      <p:ext uri="{BB962C8B-B14F-4D97-AF65-F5344CB8AC3E}">
        <p14:creationId xmlns:p14="http://schemas.microsoft.com/office/powerpoint/2010/main" val="804871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9A21F7-935B-4EFE-BA30-88A265F3F22F}" type="datetimeFigureOut">
              <a:rPr lang="en-AU" smtClean="0"/>
              <a:t>31/01/2015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B0AC506-A559-44F1-B048-937B9466124D}" type="slidenum">
              <a:rPr lang="en-AU" smtClean="0"/>
              <a:t>‹#›</a:t>
            </a:fld>
            <a:endParaRPr lang="en-AU"/>
          </a:p>
        </p:txBody>
      </p:sp>
    </p:spTree>
    <p:extLst>
      <p:ext uri="{BB962C8B-B14F-4D97-AF65-F5344CB8AC3E}">
        <p14:creationId xmlns:p14="http://schemas.microsoft.com/office/powerpoint/2010/main" val="989393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9A21F7-935B-4EFE-BA30-88A265F3F22F}" type="datetimeFigureOut">
              <a:rPr lang="en-AU" smtClean="0"/>
              <a:t>31/01/2015</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0AC506-A559-44F1-B048-937B9466124D}" type="slidenum">
              <a:rPr lang="en-AU" smtClean="0"/>
              <a:t>‹#›</a:t>
            </a:fld>
            <a:endParaRPr lang="en-AU"/>
          </a:p>
        </p:txBody>
      </p:sp>
    </p:spTree>
    <p:extLst>
      <p:ext uri="{BB962C8B-B14F-4D97-AF65-F5344CB8AC3E}">
        <p14:creationId xmlns:p14="http://schemas.microsoft.com/office/powerpoint/2010/main" val="4048709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Ryan's Stuff\SOS\Website\en\Education\Teaching_Material\Presentations\Photos\Shark Fact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75" y="-115144"/>
            <a:ext cx="9297525" cy="6973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0105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esktop\Ryan's Stuff\SOS\Website\en\Education\Teaching_Material\Presentations\Photos\Shark Fact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9347"/>
            <a:ext cx="9152620" cy="6887347"/>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5" descr="C:\Users\20603211\Desktop\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3965" y="694615"/>
            <a:ext cx="5119650" cy="511965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6" descr="C:\Users\20603211\Desktop\top.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2005" y="145935"/>
            <a:ext cx="4044950" cy="231298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20603211\Desktop\Shark FACTS.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32035" y="4383392"/>
            <a:ext cx="2288440" cy="1417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21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2000"/>
                                        <p:tgtEl>
                                          <p:spTgt spid="41"/>
                                        </p:tgtEl>
                                      </p:cBhvr>
                                    </p:animEffect>
                                  </p:childTnLst>
                                </p:cTn>
                              </p:par>
                              <p:par>
                                <p:cTn id="8" presetID="10"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2000"/>
                                        <p:tgtEl>
                                          <p:spTgt spid="42"/>
                                        </p:tgtEl>
                                      </p:cBhvr>
                                    </p:animEffect>
                                  </p:childTnLst>
                                </p:cTn>
                              </p:par>
                              <p:par>
                                <p:cTn id="11" presetID="10"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3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istrator\Desktop\Ryan's Stuff\SOS\Website\en\Education\Teaching_Material\Presentations\Photos\Shark Facts\3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2" y="0"/>
            <a:ext cx="9164307" cy="687323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Administrator\Desktop\Ryan's Stuff\SOS\Website\en\Education\Teaching_Material\Presentations\Photos\Shark Facts\3b.jpg"/>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62" y="-19967"/>
            <a:ext cx="9216000" cy="687796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72970" y="225810"/>
            <a:ext cx="2137320" cy="213732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2310290" y="529630"/>
            <a:ext cx="6852220" cy="1446550"/>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en-AU" sz="4400" b="1" dirty="0" smtClean="0">
                <a:solidFill>
                  <a:schemeClr val="bg1"/>
                </a:solidFill>
              </a:rPr>
              <a:t>Some sharks can predate on animals over 100x their size </a:t>
            </a:r>
          </a:p>
        </p:txBody>
      </p:sp>
      <p:pic>
        <p:nvPicPr>
          <p:cNvPr id="19"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252848" y="683695"/>
            <a:ext cx="4638304" cy="4638304"/>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235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9"/>
                                        </p:tgtEl>
                                      </p:cBhvr>
                                    </p:animEffect>
                                    <p:set>
                                      <p:cBhvr>
                                        <p:cTn id="7" dur="1" fill="hold">
                                          <p:stCondLst>
                                            <p:cond delay="1999"/>
                                          </p:stCondLst>
                                        </p:cTn>
                                        <p:tgtEl>
                                          <p:spTgt spid="19"/>
                                        </p:tgtEl>
                                        <p:attrNameLst>
                                          <p:attrName>style.visibility</p:attrName>
                                        </p:attrNameLst>
                                      </p:cBhvr>
                                      <p:to>
                                        <p:strVal val="hidden"/>
                                      </p:to>
                                    </p:set>
                                  </p:childTnLst>
                                </p:cTn>
                              </p:par>
                              <p:par>
                                <p:cTn id="8" presetID="10" presetClass="entr" presetSubtype="0" fill="hold" nodeType="withEffect">
                                  <p:stCondLst>
                                    <p:cond delay="50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3000"/>
                                        <p:tgtEl>
                                          <p:spTgt spid="15"/>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30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075"/>
                                        </p:tgtEl>
                                        <p:attrNameLst>
                                          <p:attrName>style.visibility</p:attrName>
                                        </p:attrNameLst>
                                      </p:cBhvr>
                                      <p:to>
                                        <p:strVal val="visible"/>
                                      </p:to>
                                    </p:set>
                                    <p:animEffect transition="in" filter="fade">
                                      <p:cBhvr>
                                        <p:cTn id="18"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esktop\Ryan's Stuff\SOS\Website\en\Education\Teaching_Material\Presentations\Photos\Shark Facts\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04" y="1"/>
            <a:ext cx="9173714" cy="686313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72970" y="225810"/>
            <a:ext cx="2137320" cy="213732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2310290" y="529630"/>
            <a:ext cx="6852220" cy="1446550"/>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en-AU" sz="4400" b="1" dirty="0" smtClean="0">
                <a:solidFill>
                  <a:schemeClr val="bg1"/>
                </a:solidFill>
              </a:rPr>
              <a:t>Sharks do not have </a:t>
            </a:r>
          </a:p>
          <a:p>
            <a:pPr algn="ctr"/>
            <a:r>
              <a:rPr lang="en-AU" sz="4400" b="1" dirty="0" smtClean="0">
                <a:solidFill>
                  <a:schemeClr val="bg1"/>
                </a:solidFill>
              </a:rPr>
              <a:t>colour vision</a:t>
            </a:r>
          </a:p>
        </p:txBody>
      </p:sp>
      <p:pic>
        <p:nvPicPr>
          <p:cNvPr id="19"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252848" y="683695"/>
            <a:ext cx="4638304" cy="4638304"/>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5950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9"/>
                                        </p:tgtEl>
                                      </p:cBhvr>
                                    </p:animEffect>
                                    <p:set>
                                      <p:cBhvr>
                                        <p:cTn id="7" dur="1" fill="hold">
                                          <p:stCondLst>
                                            <p:cond delay="1999"/>
                                          </p:stCondLst>
                                        </p:cTn>
                                        <p:tgtEl>
                                          <p:spTgt spid="19"/>
                                        </p:tgtEl>
                                        <p:attrNameLst>
                                          <p:attrName>style.visibility</p:attrName>
                                        </p:attrNameLst>
                                      </p:cBhvr>
                                      <p:to>
                                        <p:strVal val="hidden"/>
                                      </p:to>
                                    </p:set>
                                  </p:childTnLst>
                                </p:cTn>
                              </p:par>
                              <p:par>
                                <p:cTn id="8" presetID="10" presetClass="entr" presetSubtype="0" fill="hold" nodeType="withEffect">
                                  <p:stCondLst>
                                    <p:cond delay="50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3000"/>
                                        <p:tgtEl>
                                          <p:spTgt spid="15"/>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3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dministrator\Desktop\Ryan's Stuff\SOS\Website\en\Education\Teaching_Material\Presentations\Photos\Shark Facts\6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0" y="1"/>
            <a:ext cx="9147820" cy="684943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Administrator\Desktop\Ryan's Stuff\SOS\Website\en\Education\Teaching_Material\Presentations\Photos\Shark Facts\6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19" y="1"/>
            <a:ext cx="9208829" cy="689221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72970" y="225810"/>
            <a:ext cx="2137320" cy="213732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2310290" y="863715"/>
            <a:ext cx="6852220" cy="769441"/>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en-AU" sz="4400" b="1" dirty="0" smtClean="0">
                <a:solidFill>
                  <a:schemeClr val="bg1"/>
                </a:solidFill>
              </a:rPr>
              <a:t>Sharks do not eat humans</a:t>
            </a:r>
          </a:p>
        </p:txBody>
      </p:sp>
      <p:pic>
        <p:nvPicPr>
          <p:cNvPr id="19"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252848" y="683695"/>
            <a:ext cx="4638304" cy="4638304"/>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 name="Rectangle 10"/>
          <p:cNvSpPr/>
          <p:nvPr/>
        </p:nvSpPr>
        <p:spPr>
          <a:xfrm>
            <a:off x="483004" y="4374105"/>
            <a:ext cx="8150181" cy="1323439"/>
          </a:xfrm>
          <a:prstGeom prst="rect">
            <a:avLst/>
          </a:prstGeom>
          <a:noFill/>
        </p:spPr>
        <p:txBody>
          <a:bodyPr wrap="none" lIns="91440" tIns="45720" rIns="91440" bIns="45720">
            <a:spAutoFit/>
          </a:bodyPr>
          <a:lstStyle/>
          <a:p>
            <a:pPr algn="ctr"/>
            <a:r>
              <a:rPr lang="en-US" sz="8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Mistaken Identity?</a:t>
            </a:r>
            <a:endParaRPr lang="en-US" sz="8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17834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9"/>
                                        </p:tgtEl>
                                      </p:cBhvr>
                                    </p:animEffect>
                                    <p:set>
                                      <p:cBhvr>
                                        <p:cTn id="7" dur="1" fill="hold">
                                          <p:stCondLst>
                                            <p:cond delay="1999"/>
                                          </p:stCondLst>
                                        </p:cTn>
                                        <p:tgtEl>
                                          <p:spTgt spid="19"/>
                                        </p:tgtEl>
                                        <p:attrNameLst>
                                          <p:attrName>style.visibility</p:attrName>
                                        </p:attrNameLst>
                                      </p:cBhvr>
                                      <p:to>
                                        <p:strVal val="hidden"/>
                                      </p:to>
                                    </p:set>
                                  </p:childTnLst>
                                </p:cTn>
                              </p:par>
                              <p:par>
                                <p:cTn id="8" presetID="10" presetClass="entr" presetSubtype="0" fill="hold" nodeType="withEffect">
                                  <p:stCondLst>
                                    <p:cond delay="50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3000"/>
                                        <p:tgtEl>
                                          <p:spTgt spid="15"/>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30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123"/>
                                        </p:tgtEl>
                                        <p:attrNameLst>
                                          <p:attrName>style.visibility</p:attrName>
                                        </p:attrNameLst>
                                      </p:cBhvr>
                                      <p:to>
                                        <p:strVal val="visible"/>
                                      </p:to>
                                    </p:set>
                                    <p:animEffect transition="in" filter="fade">
                                      <p:cBhvr>
                                        <p:cTn id="18" dur="500"/>
                                        <p:tgtEl>
                                          <p:spTgt spid="512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dministrator\Desktop\Ryan's Stuff\SOS\Website\en\Education\Teaching_Material\Presentations\Photos\Shark Facts\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6251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72970" y="225810"/>
            <a:ext cx="2137320" cy="213732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2310290" y="529630"/>
            <a:ext cx="6852220" cy="1446550"/>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en-AU" sz="4400" b="1" dirty="0" smtClean="0">
                <a:solidFill>
                  <a:schemeClr val="bg1"/>
                </a:solidFill>
              </a:rPr>
              <a:t>Some sharks will eat their siblings during development</a:t>
            </a:r>
          </a:p>
        </p:txBody>
      </p:sp>
      <p:pic>
        <p:nvPicPr>
          <p:cNvPr id="19"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252848" y="683695"/>
            <a:ext cx="4638304" cy="4638304"/>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142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9"/>
                                        </p:tgtEl>
                                      </p:cBhvr>
                                    </p:animEffect>
                                    <p:set>
                                      <p:cBhvr>
                                        <p:cTn id="7" dur="1" fill="hold">
                                          <p:stCondLst>
                                            <p:cond delay="1999"/>
                                          </p:stCondLst>
                                        </p:cTn>
                                        <p:tgtEl>
                                          <p:spTgt spid="19"/>
                                        </p:tgtEl>
                                        <p:attrNameLst>
                                          <p:attrName>style.visibility</p:attrName>
                                        </p:attrNameLst>
                                      </p:cBhvr>
                                      <p:to>
                                        <p:strVal val="hidden"/>
                                      </p:to>
                                    </p:set>
                                  </p:childTnLst>
                                </p:cTn>
                              </p:par>
                              <p:par>
                                <p:cTn id="8" presetID="10" presetClass="entr" presetSubtype="0" fill="hold" nodeType="withEffect">
                                  <p:stCondLst>
                                    <p:cond delay="50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3000"/>
                                        <p:tgtEl>
                                          <p:spTgt spid="15"/>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3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dministrator\Desktop\Ryan's Stuff\SOS\Website\en\Education\Teaching_Material\Presentations\Photos\Shark Facts\7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80" y="1"/>
            <a:ext cx="9187390" cy="685609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Administrator\Desktop\Ryan's Stuff\SOS\Website\en\Education\Teaching_Material\Presentations\Photos\Shark Facts\7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92" y="0"/>
            <a:ext cx="9187392" cy="68560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72970" y="225810"/>
            <a:ext cx="2137320" cy="213732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310290" y="529630"/>
            <a:ext cx="6852220" cy="1446550"/>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en-AU" sz="4400" b="1" dirty="0" smtClean="0">
                <a:solidFill>
                  <a:schemeClr val="bg1"/>
                </a:solidFill>
              </a:rPr>
              <a:t>Some sharks scare off predators with ‘</a:t>
            </a:r>
            <a:r>
              <a:rPr lang="en-AU" sz="4400" b="1" dirty="0" err="1" smtClean="0">
                <a:solidFill>
                  <a:schemeClr val="bg1"/>
                </a:solidFill>
              </a:rPr>
              <a:t>lightsabers</a:t>
            </a:r>
            <a:r>
              <a:rPr lang="en-AU" sz="4400" b="1" dirty="0" smtClean="0">
                <a:solidFill>
                  <a:schemeClr val="bg1"/>
                </a:solidFill>
              </a:rPr>
              <a:t>’</a:t>
            </a:r>
          </a:p>
        </p:txBody>
      </p:sp>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252848" y="683695"/>
            <a:ext cx="4638304" cy="4638304"/>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57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8"/>
                                        </p:tgtEl>
                                      </p:cBhvr>
                                    </p:animEffect>
                                    <p:set>
                                      <p:cBhvr>
                                        <p:cTn id="7" dur="1" fill="hold">
                                          <p:stCondLst>
                                            <p:cond delay="1999"/>
                                          </p:stCondLst>
                                        </p:cTn>
                                        <p:tgtEl>
                                          <p:spTgt spid="8"/>
                                        </p:tgtEl>
                                        <p:attrNameLst>
                                          <p:attrName>style.visibility</p:attrName>
                                        </p:attrNameLst>
                                      </p:cBhvr>
                                      <p:to>
                                        <p:strVal val="hidden"/>
                                      </p:to>
                                    </p:set>
                                  </p:childTnLst>
                                </p:cTn>
                              </p:par>
                              <p:par>
                                <p:cTn id="8" presetID="10" presetClass="entr" presetSubtype="0" fill="hold" nodeType="withEffect">
                                  <p:stCondLst>
                                    <p:cond delay="5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3000"/>
                                        <p:tgtEl>
                                          <p:spTgt spid="7"/>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3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171"/>
                                        </p:tgtEl>
                                        <p:attrNameLst>
                                          <p:attrName>style.visibility</p:attrName>
                                        </p:attrNameLst>
                                      </p:cBhvr>
                                      <p:to>
                                        <p:strVal val="visible"/>
                                      </p:to>
                                    </p:set>
                                    <p:animEffect transition="in" filter="fade">
                                      <p:cBhvr>
                                        <p:cTn id="18"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2204</TotalTime>
  <Words>662</Words>
  <Application>Microsoft Office PowerPoint</Application>
  <PresentationFormat>On-screen Show (4:3)</PresentationFormat>
  <Paragraphs>37</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336</cp:revision>
  <dcterms:created xsi:type="dcterms:W3CDTF">2014-02-11T12:47:39Z</dcterms:created>
  <dcterms:modified xsi:type="dcterms:W3CDTF">2015-01-31T02:26:08Z</dcterms:modified>
</cp:coreProperties>
</file>