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68" r:id="rId2"/>
    <p:sldId id="369" r:id="rId3"/>
    <p:sldId id="382" r:id="rId4"/>
    <p:sldId id="374" r:id="rId5"/>
    <p:sldId id="377" r:id="rId6"/>
    <p:sldId id="376" r:id="rId7"/>
    <p:sldId id="37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A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2" autoAdjust="0"/>
    <p:restoredTop sz="78883" autoAdjust="0"/>
  </p:normalViewPr>
  <p:slideViewPr>
    <p:cSldViewPr>
      <p:cViewPr>
        <p:scale>
          <a:sx n="60" d="100"/>
          <a:sy n="60" d="100"/>
        </p:scale>
        <p:origin x="-1764" y="-54"/>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A04F9-C74E-4E44-BF23-000AE81B8777}" type="datetimeFigureOut">
              <a:rPr lang="en-AU" smtClean="0"/>
              <a:t>31/01/2015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53CD7E-2309-4E36-BC18-636DC4ACDA3F}" type="slidenum">
              <a:rPr lang="en-AU" smtClean="0"/>
              <a:t>‹#›</a:t>
            </a:fld>
            <a:endParaRPr lang="en-AU"/>
          </a:p>
        </p:txBody>
      </p:sp>
    </p:spTree>
    <p:extLst>
      <p:ext uri="{BB962C8B-B14F-4D97-AF65-F5344CB8AC3E}">
        <p14:creationId xmlns:p14="http://schemas.microsoft.com/office/powerpoint/2010/main" val="330611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After</a:t>
            </a:r>
            <a:r>
              <a:rPr lang="en-AU" baseline="0" dirty="0" smtClean="0"/>
              <a:t> introducing the topic, you may wish to show one of our short videos that will help to explain some of the things that you will be discussing.  A good video to use is the ‘</a:t>
            </a:r>
            <a:r>
              <a:rPr lang="en-AU" b="1" baseline="0" smtClean="0"/>
              <a:t>Why Sharks Matter</a:t>
            </a:r>
            <a:r>
              <a:rPr lang="en-AU" baseline="0" smtClean="0"/>
              <a:t>’ </a:t>
            </a:r>
            <a:r>
              <a:rPr lang="en-AU" baseline="0" dirty="0" smtClean="0"/>
              <a:t>video which can be found on the Support Our Sharks website here: </a:t>
            </a:r>
            <a:r>
              <a:rPr lang="en-AU" u="sng" baseline="0" dirty="0" smtClean="0">
                <a:solidFill>
                  <a:srgbClr val="00B0F0"/>
                </a:solidFill>
              </a:rPr>
              <a:t>http://www.supportoursharks.com/en/Education/Videos.htm</a:t>
            </a:r>
          </a:p>
          <a:p>
            <a:endParaRPr lang="en-AU" dirty="0"/>
          </a:p>
        </p:txBody>
      </p:sp>
      <p:sp>
        <p:nvSpPr>
          <p:cNvPr id="4" name="Slide Number Placeholder 3"/>
          <p:cNvSpPr>
            <a:spLocks noGrp="1"/>
          </p:cNvSpPr>
          <p:nvPr>
            <p:ph type="sldNum" sz="quarter" idx="10"/>
          </p:nvPr>
        </p:nvSpPr>
        <p:spPr/>
        <p:txBody>
          <a:bodyPr/>
          <a:lstStyle/>
          <a:p>
            <a:fld id="{8053CD7E-2309-4E36-BC18-636DC4ACDA3F}" type="slidenum">
              <a:rPr lang="en-AU" smtClean="0"/>
              <a:t>1</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a:t>
            </a:r>
            <a:r>
              <a:rPr lang="en-AU" baseline="0" dirty="0" smtClean="0"/>
              <a:t> we have summarised 5 top reasons why we need to protect sharks.  You are, of course, welcome to add more, but we feel like these represent some of the key reasons why sharks need our protection.</a:t>
            </a:r>
          </a:p>
          <a:p>
            <a:endParaRPr lang="en-AU" baseline="0" dirty="0" smtClean="0"/>
          </a:p>
          <a:p>
            <a:r>
              <a:rPr lang="en-AU" baseline="0" dirty="0" smtClean="0"/>
              <a:t>Be sure to read the information attached to each slide for additional reading and links to useful resources.</a:t>
            </a:r>
            <a:endParaRPr lang="en-AU" dirty="0"/>
          </a:p>
        </p:txBody>
      </p:sp>
      <p:sp>
        <p:nvSpPr>
          <p:cNvPr id="4" name="Slide Number Placeholder 3"/>
          <p:cNvSpPr>
            <a:spLocks noGrp="1"/>
          </p:cNvSpPr>
          <p:nvPr>
            <p:ph type="sldNum" sz="quarter" idx="10"/>
          </p:nvPr>
        </p:nvSpPr>
        <p:spPr/>
        <p:txBody>
          <a:bodyPr/>
          <a:lstStyle/>
          <a:p>
            <a:fld id="{8053CD7E-2309-4E36-BC18-636DC4ACDA3F}" type="slidenum">
              <a:rPr lang="en-AU" smtClean="0"/>
              <a:t>2</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Sharks have been swimming in our oceans for over 400 million years. We know</a:t>
            </a:r>
            <a:r>
              <a:rPr lang="en-AU" baseline="0" dirty="0" smtClean="0"/>
              <a:t> this thanks to the detailed fossil record compiled largely from fossilised shark teeth. As a shark’s skeleton is made up of mostly cartilage, rather than bone, their skeletons do not fossilise, therefore, the only remaining evidence of sharks is usually the teeth.</a:t>
            </a:r>
          </a:p>
          <a:p>
            <a:endParaRPr lang="en-AU" baseline="0" dirty="0" smtClean="0"/>
          </a:p>
          <a:p>
            <a:r>
              <a:rPr lang="en-AU" baseline="0" dirty="0" smtClean="0"/>
              <a:t>The photo on the slide is of a Port Jackson shark, which is part of one of the oldest group of shark species still alive today.  This group of sharks, known as horn sharks, have been around for almost 300 million years.</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After this slide you may want to show the video ‘</a:t>
            </a:r>
            <a:r>
              <a:rPr lang="en-AU" b="1" baseline="0" dirty="0" smtClean="0"/>
              <a:t>How Long Have Sharks Existed?</a:t>
            </a:r>
            <a:r>
              <a:rPr lang="en-AU" baseline="0" dirty="0" smtClean="0"/>
              <a:t>’, which can be found on the Support Our Sharks website here: </a:t>
            </a:r>
            <a:r>
              <a:rPr lang="en-AU" u="sng" baseline="0" dirty="0" smtClean="0">
                <a:solidFill>
                  <a:srgbClr val="00B0F0"/>
                </a:solidFill>
              </a:rPr>
              <a:t>http://www.supportoursharks.com/en/Education/Videos.htm</a:t>
            </a:r>
          </a:p>
          <a:p>
            <a:pPr marL="0" marR="0" indent="0" algn="l" defTabSz="914400" rtl="0" eaLnBrk="1" fontAlgn="auto" latinLnBrk="0" hangingPunct="1">
              <a:lnSpc>
                <a:spcPct val="100000"/>
              </a:lnSpc>
              <a:spcBef>
                <a:spcPts val="0"/>
              </a:spcBef>
              <a:spcAft>
                <a:spcPts val="0"/>
              </a:spcAft>
              <a:buClrTx/>
              <a:buSzTx/>
              <a:buFontTx/>
              <a:buNone/>
              <a:tabLst/>
              <a:defRPr/>
            </a:pPr>
            <a:endParaRPr lang="en-AU" u="sng" baseline="0" dirty="0" smtClean="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i="0" u="none" baseline="0" dirty="0" smtClean="0">
                <a:solidFill>
                  <a:srgbClr val="00B0F0"/>
                </a:solidFill>
              </a:rPr>
              <a:t>More information: </a:t>
            </a:r>
            <a:r>
              <a:rPr lang="en-AU" i="0" u="sng" baseline="0" dirty="0" smtClean="0">
                <a:solidFill>
                  <a:srgbClr val="00B0F0"/>
                </a:solidFill>
              </a:rPr>
              <a:t>http://www.supportoursharks.com/en/Education/Biology/Evolution.htm</a:t>
            </a:r>
          </a:p>
          <a:p>
            <a:endParaRPr lang="en-AU" dirty="0"/>
          </a:p>
        </p:txBody>
      </p:sp>
      <p:sp>
        <p:nvSpPr>
          <p:cNvPr id="4" name="Slide Number Placeholder 3"/>
          <p:cNvSpPr>
            <a:spLocks noGrp="1"/>
          </p:cNvSpPr>
          <p:nvPr>
            <p:ph type="sldNum" sz="quarter" idx="10"/>
          </p:nvPr>
        </p:nvSpPr>
        <p:spPr/>
        <p:txBody>
          <a:bodyPr/>
          <a:lstStyle/>
          <a:p>
            <a:fld id="{8053CD7E-2309-4E36-BC18-636DC4ACDA3F}" type="slidenum">
              <a:rPr lang="en-AU" smtClean="0"/>
              <a:t>3</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sz="1000" kern="1200" dirty="0" smtClean="0">
                <a:solidFill>
                  <a:schemeClr val="tx1"/>
                </a:solidFill>
                <a:effectLst/>
                <a:latin typeface="+mn-lt"/>
                <a:ea typeface="+mn-ea"/>
                <a:cs typeface="+mn-cs"/>
              </a:rPr>
              <a:t>Marine organisms absorb toxins and heavy metals that enter the oceans from natural sources, such as volcanoes and the erosion of soils; more worryingly though, many of these toxins today originate from manmade sources, such as the burning of fossil fuels.  These toxins accumulate through the food chain as one animal eats another, a process known as bioaccumulation. </a:t>
            </a:r>
            <a:r>
              <a:rPr lang="en-AU" sz="1000" dirty="0" smtClean="0">
                <a:effectLst/>
              </a:rPr>
              <a:t>Bioaccumulation occurs when an organism absorbs a toxic substance at a rate greater than it can be removed. These toxins generally accumulate in the greatest quantities in large predatory animals, such as sharks, resulting in an amplification of their toxicity, known as biomagnification.</a:t>
            </a:r>
            <a:r>
              <a:rPr lang="en-AU" sz="1000" kern="1200" dirty="0" smtClean="0">
                <a:solidFill>
                  <a:schemeClr val="tx1"/>
                </a:solidFill>
                <a:effectLst/>
                <a:latin typeface="+mn-lt"/>
                <a:ea typeface="+mn-ea"/>
                <a:cs typeface="+mn-cs"/>
              </a:rPr>
              <a:t> </a:t>
            </a:r>
          </a:p>
          <a:p>
            <a:pPr algn="just"/>
            <a:endParaRPr lang="en-AU" sz="1000" dirty="0" smtClean="0">
              <a:effectLst/>
            </a:endParaRPr>
          </a:p>
          <a:p>
            <a:pPr algn="just"/>
            <a:r>
              <a:rPr lang="en-AU" sz="1000" dirty="0" smtClean="0">
                <a:effectLst/>
              </a:rPr>
              <a:t>The effects of these toxins on predatory species, such as sharks, remains unclear, but what we do know is that they do not want them and will even resort to offloading</a:t>
            </a:r>
            <a:r>
              <a:rPr lang="en-AU" sz="1000" baseline="0" dirty="0" smtClean="0">
                <a:effectLst/>
              </a:rPr>
              <a:t> toxins to their offspring </a:t>
            </a:r>
            <a:r>
              <a:rPr lang="en-AU" sz="1000" dirty="0" smtClean="0">
                <a:effectLst/>
              </a:rPr>
              <a:t>in a desperate attempt to remove them. As many sharks are positioned at the top of the food chain, they are the final stop for many poisons in our oceans. Additionally, a</a:t>
            </a:r>
            <a:r>
              <a:rPr lang="en-AU" sz="1000" kern="1200" dirty="0" smtClean="0">
                <a:solidFill>
                  <a:schemeClr val="tx1"/>
                </a:solidFill>
                <a:effectLst/>
                <a:latin typeface="+mn-lt"/>
                <a:ea typeface="+mn-ea"/>
                <a:cs typeface="+mn-cs"/>
              </a:rPr>
              <a:t>s some shark species live for more than 50 years, the levels of toxins built up in their bodies are often much greater than in any other marine organism. </a:t>
            </a:r>
          </a:p>
          <a:p>
            <a:pPr algn="just"/>
            <a:endParaRPr lang="en-AU" sz="1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AU" sz="1000" baseline="0" dirty="0" smtClean="0"/>
              <a:t>After this slide you may want to show the video ‘</a:t>
            </a:r>
            <a:r>
              <a:rPr lang="en-AU" sz="1000" b="1" baseline="0" dirty="0" smtClean="0"/>
              <a:t>Go Mercury Free</a:t>
            </a:r>
            <a:r>
              <a:rPr lang="en-AU" sz="1000" baseline="0" dirty="0" smtClean="0"/>
              <a:t>’, which can be found on the Support Our Sharks website here:</a:t>
            </a:r>
          </a:p>
          <a:p>
            <a:pPr marL="0" marR="0" indent="0" algn="just" defTabSz="914400" rtl="0" eaLnBrk="1" fontAlgn="auto" latinLnBrk="0" hangingPunct="1">
              <a:lnSpc>
                <a:spcPct val="100000"/>
              </a:lnSpc>
              <a:spcBef>
                <a:spcPts val="0"/>
              </a:spcBef>
              <a:spcAft>
                <a:spcPts val="0"/>
              </a:spcAft>
              <a:buClrTx/>
              <a:buSzTx/>
              <a:buFontTx/>
              <a:buNone/>
              <a:tabLst/>
              <a:defRPr/>
            </a:pPr>
            <a:r>
              <a:rPr lang="en-AU" sz="1000" u="sng" baseline="0" dirty="0" smtClean="0">
                <a:solidFill>
                  <a:srgbClr val="00B0F0"/>
                </a:solidFill>
              </a:rPr>
              <a:t>http://www.supportoursharks.com/en/Education/Videos.htm</a:t>
            </a:r>
          </a:p>
          <a:p>
            <a:pPr algn="just"/>
            <a:endParaRPr lang="en-AU" sz="1000" dirty="0" smtClean="0"/>
          </a:p>
          <a:p>
            <a:pPr algn="l"/>
            <a:r>
              <a:rPr lang="en-AU" sz="1000" i="0" u="none" baseline="0" dirty="0" smtClean="0">
                <a:solidFill>
                  <a:srgbClr val="00B0F0"/>
                </a:solidFill>
              </a:rPr>
              <a:t>More information: </a:t>
            </a:r>
            <a:r>
              <a:rPr lang="en-AU" sz="1000" i="0" u="sng" baseline="0" dirty="0" smtClean="0">
                <a:solidFill>
                  <a:srgbClr val="00B0F0"/>
                </a:solidFill>
              </a:rPr>
              <a:t>http://www.supportoursharks.com/en/Conservation/SOS_Campaigns/Go_Mercury_free/About.htm</a:t>
            </a:r>
            <a:endParaRPr lang="en-AU" sz="1000" u="sng" dirty="0" smtClean="0"/>
          </a:p>
        </p:txBody>
      </p:sp>
      <p:sp>
        <p:nvSpPr>
          <p:cNvPr id="4" name="Slide Number Placeholder 3"/>
          <p:cNvSpPr>
            <a:spLocks noGrp="1"/>
          </p:cNvSpPr>
          <p:nvPr>
            <p:ph type="sldNum" sz="quarter" idx="10"/>
          </p:nvPr>
        </p:nvSpPr>
        <p:spPr/>
        <p:txBody>
          <a:bodyPr/>
          <a:lstStyle/>
          <a:p>
            <a:fld id="{8053CD7E-2309-4E36-BC18-636DC4ACDA3F}" type="slidenum">
              <a:rPr lang="en-AU" smtClean="0"/>
              <a:t>4</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effectLst/>
              </a:rPr>
              <a:t>The most accurate assessment to date of the impact of commercial fishing on sharks suggests that between 63 and 273 million are being killed each year, with an average of approximately 100 million.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effectLst/>
              </a:rPr>
              <a:t>More information: </a:t>
            </a:r>
            <a:r>
              <a:rPr lang="en-AU" u="sng" dirty="0" smtClean="0">
                <a:effectLst/>
              </a:rPr>
              <a:t>http://www.supportoursharks.com/en/News/Miscellaneous/Articles/20130302/273_Million_Sharks.htm</a:t>
            </a:r>
            <a:endParaRPr lang="en-AU" u="sng" dirty="0"/>
          </a:p>
        </p:txBody>
      </p:sp>
      <p:sp>
        <p:nvSpPr>
          <p:cNvPr id="4" name="Slide Number Placeholder 3"/>
          <p:cNvSpPr>
            <a:spLocks noGrp="1"/>
          </p:cNvSpPr>
          <p:nvPr>
            <p:ph type="sldNum" sz="quarter" idx="10"/>
          </p:nvPr>
        </p:nvSpPr>
        <p:spPr/>
        <p:txBody>
          <a:bodyPr/>
          <a:lstStyle/>
          <a:p>
            <a:fld id="{8053CD7E-2309-4E36-BC18-636DC4ACDA3F}" type="slidenum">
              <a:rPr lang="en-AU" smtClean="0"/>
              <a:t>5</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Researchers quantified the economic benefits of Palau's shark-diving industry and found that its value far exceeds that of shark fishing. In fact, the estimated annual value to the tourism industry of an individual reef shark that frequents these sites was </a:t>
            </a:r>
            <a:r>
              <a:rPr lang="en-AU" dirty="0" smtClean="0"/>
              <a:t>US$179,000, </a:t>
            </a:r>
            <a:r>
              <a:rPr lang="en-AU" dirty="0" smtClean="0"/>
              <a:t>or US$1.9 million over its lifetime. In contrast, a single reef shark would only bring an estimated US$108.</a:t>
            </a:r>
          </a:p>
          <a:p>
            <a:endParaRPr lang="en-AU" dirty="0" smtClean="0"/>
          </a:p>
          <a:p>
            <a:r>
              <a:rPr lang="en-AU" dirty="0" smtClean="0"/>
              <a:t>More information: </a:t>
            </a:r>
            <a:r>
              <a:rPr lang="en-AU" u="sng" dirty="0" smtClean="0"/>
              <a:t>http://www.pewtrusts.org/en/research-and-analysis/reports/2011/05/02/milliondollar-reef-sharks</a:t>
            </a:r>
          </a:p>
        </p:txBody>
      </p:sp>
      <p:sp>
        <p:nvSpPr>
          <p:cNvPr id="4" name="Slide Number Placeholder 3"/>
          <p:cNvSpPr>
            <a:spLocks noGrp="1"/>
          </p:cNvSpPr>
          <p:nvPr>
            <p:ph type="sldNum" sz="quarter" idx="10"/>
          </p:nvPr>
        </p:nvSpPr>
        <p:spPr/>
        <p:txBody>
          <a:bodyPr/>
          <a:lstStyle/>
          <a:p>
            <a:fld id="{8053CD7E-2309-4E36-BC18-636DC4ACDA3F}" type="slidenum">
              <a:rPr lang="en-AU" smtClean="0"/>
              <a:t>6</a:t>
            </a:fld>
            <a:endParaRPr lang="en-AU"/>
          </a:p>
        </p:txBody>
      </p:sp>
    </p:spTree>
    <p:extLst>
      <p:ext uri="{BB962C8B-B14F-4D97-AF65-F5344CB8AC3E}">
        <p14:creationId xmlns:p14="http://schemas.microsoft.com/office/powerpoint/2010/main" val="403302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Sharks play an important role in regulating a healthy balance between predators and prey, which ultimately helps to maintain a healthy and sustainable ecosystem. This slide depicts a real-life example of what happens when we</a:t>
            </a:r>
            <a:r>
              <a:rPr lang="en-AU" baseline="0" dirty="0" smtClean="0"/>
              <a:t> remove sharks from an ocean ecosystem. </a:t>
            </a:r>
            <a:endParaRPr lang="en-AU" dirty="0" smtClean="0"/>
          </a:p>
          <a:p>
            <a:endParaRPr lang="en-AU" dirty="0" smtClean="0"/>
          </a:p>
          <a:p>
            <a:r>
              <a:rPr lang="en-AU" sz="1200" kern="1200" dirty="0" smtClean="0">
                <a:solidFill>
                  <a:schemeClr val="tx1"/>
                </a:solidFill>
                <a:effectLst/>
                <a:latin typeface="+mn-lt"/>
                <a:ea typeface="+mn-ea"/>
                <a:cs typeface="+mn-cs"/>
              </a:rPr>
              <a:t>Researchers</a:t>
            </a:r>
            <a:r>
              <a:rPr lang="en-AU" sz="1200" kern="1200" baseline="0" dirty="0" smtClean="0">
                <a:solidFill>
                  <a:schemeClr val="tx1"/>
                </a:solidFill>
                <a:effectLst/>
                <a:latin typeface="+mn-lt"/>
                <a:ea typeface="+mn-ea"/>
                <a:cs typeface="+mn-cs"/>
              </a:rPr>
              <a:t> in Florida (USA) documented the decline of 11 shark species, known to predate on</a:t>
            </a:r>
            <a:r>
              <a:rPr lang="en-AU" sz="1200" kern="1200" dirty="0" smtClean="0">
                <a:solidFill>
                  <a:schemeClr val="tx1"/>
                </a:solidFill>
                <a:effectLst/>
                <a:latin typeface="+mn-lt"/>
                <a:ea typeface="+mn-ea"/>
                <a:cs typeface="+mn-cs"/>
              </a:rPr>
              <a:t> other elasmobranchs (rays, skates, and small sharks), </a:t>
            </a:r>
            <a:r>
              <a:rPr lang="en-AU" sz="1200" kern="1200" baseline="0" dirty="0" smtClean="0">
                <a:solidFill>
                  <a:schemeClr val="tx1"/>
                </a:solidFill>
                <a:effectLst/>
                <a:latin typeface="+mn-lt"/>
                <a:ea typeface="+mn-ea"/>
                <a:cs typeface="+mn-cs"/>
              </a:rPr>
              <a:t>over a 35 year period. As a result of the sharks decline, local</a:t>
            </a:r>
            <a:r>
              <a:rPr lang="en-AU" sz="1200" kern="1200" dirty="0" smtClean="0">
                <a:solidFill>
                  <a:schemeClr val="tx1"/>
                </a:solidFill>
                <a:effectLst/>
                <a:latin typeface="+mn-lt"/>
                <a:ea typeface="+mn-ea"/>
                <a:cs typeface="+mn-cs"/>
              </a:rPr>
              <a:t> prey species increased in abundance. The effects of this community restructuring resulted in an increase in the </a:t>
            </a:r>
            <a:r>
              <a:rPr lang="en-AU" sz="1200" kern="1200" dirty="0" err="1" smtClean="0">
                <a:solidFill>
                  <a:schemeClr val="tx1"/>
                </a:solidFill>
                <a:effectLst/>
                <a:latin typeface="+mn-lt"/>
                <a:ea typeface="+mn-ea"/>
                <a:cs typeface="+mn-cs"/>
              </a:rPr>
              <a:t>cownose</a:t>
            </a:r>
            <a:r>
              <a:rPr lang="en-AU" sz="1200" kern="1200" dirty="0" smtClean="0">
                <a:solidFill>
                  <a:schemeClr val="tx1"/>
                </a:solidFill>
                <a:effectLst/>
                <a:latin typeface="+mn-lt"/>
                <a:ea typeface="+mn-ea"/>
                <a:cs typeface="+mn-cs"/>
              </a:rPr>
              <a:t> ray population (once a typical prey species for the sharks), which then increased their predation on the bay scallops. Until this point, the bay scallops had been sustainably</a:t>
            </a:r>
            <a:r>
              <a:rPr lang="en-AU" sz="1200" kern="1200" baseline="0" dirty="0" smtClean="0">
                <a:solidFill>
                  <a:schemeClr val="tx1"/>
                </a:solidFill>
                <a:effectLst/>
                <a:latin typeface="+mn-lt"/>
                <a:ea typeface="+mn-ea"/>
                <a:cs typeface="+mn-cs"/>
              </a:rPr>
              <a:t> harvested by people for 100 years, but due to the increased predation by </a:t>
            </a:r>
            <a:r>
              <a:rPr lang="en-AU" sz="1200" kern="1200" baseline="0" dirty="0" err="1" smtClean="0">
                <a:solidFill>
                  <a:schemeClr val="tx1"/>
                </a:solidFill>
                <a:effectLst/>
                <a:latin typeface="+mn-lt"/>
                <a:ea typeface="+mn-ea"/>
                <a:cs typeface="+mn-cs"/>
              </a:rPr>
              <a:t>cownose</a:t>
            </a:r>
            <a:r>
              <a:rPr lang="en-AU" sz="1200" kern="1200" baseline="0" dirty="0" smtClean="0">
                <a:solidFill>
                  <a:schemeClr val="tx1"/>
                </a:solidFill>
                <a:effectLst/>
                <a:latin typeface="+mn-lt"/>
                <a:ea typeface="+mn-ea"/>
                <a:cs typeface="+mn-cs"/>
              </a:rPr>
              <a:t> rays, there were no longer enough scallops to harvest and the fishery had to close down.</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This real-life example shows how removing sharks had a direct effect on food resources utilised by people.</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More information: </a:t>
            </a:r>
            <a:r>
              <a:rPr lang="en-AU" sz="1200" u="sng" kern="1200" baseline="0" dirty="0" smtClean="0">
                <a:solidFill>
                  <a:schemeClr val="tx1"/>
                </a:solidFill>
                <a:effectLst/>
                <a:latin typeface="+mn-lt"/>
                <a:ea typeface="+mn-ea"/>
                <a:cs typeface="+mn-cs"/>
              </a:rPr>
              <a:t>http://baumlab.weebly.com/uploads/1/2/4/4/12445281/myers_2007_science.pdf</a:t>
            </a:r>
            <a:endParaRPr lang="en-AU" sz="1200" u="sng"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053CD7E-2309-4E36-BC18-636DC4ACDA3F}" type="slidenum">
              <a:rPr lang="en-AU" smtClean="0"/>
              <a:t>7</a:t>
            </a:fld>
            <a:endParaRPr lang="en-AU"/>
          </a:p>
        </p:txBody>
      </p:sp>
    </p:spTree>
    <p:extLst>
      <p:ext uri="{BB962C8B-B14F-4D97-AF65-F5344CB8AC3E}">
        <p14:creationId xmlns:p14="http://schemas.microsoft.com/office/powerpoint/2010/main" val="40330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E9A21F7-935B-4EFE-BA30-88A265F3F22F}" type="datetimeFigureOut">
              <a:rPr lang="en-AU" smtClean="0"/>
              <a:t>31/01/2015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374641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9A21F7-935B-4EFE-BA30-88A265F3F22F}" type="datetimeFigureOut">
              <a:rPr lang="en-AU" smtClean="0"/>
              <a:t>31/01/2015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306529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9A21F7-935B-4EFE-BA30-88A265F3F22F}" type="datetimeFigureOut">
              <a:rPr lang="en-AU" smtClean="0"/>
              <a:t>31/01/2015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106247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9A21F7-935B-4EFE-BA30-88A265F3F22F}" type="datetimeFigureOut">
              <a:rPr lang="en-AU" smtClean="0"/>
              <a:t>31/01/2015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427037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A21F7-935B-4EFE-BA30-88A265F3F22F}" type="datetimeFigureOut">
              <a:rPr lang="en-AU" smtClean="0"/>
              <a:t>31/01/2015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297874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E9A21F7-935B-4EFE-BA30-88A265F3F22F}" type="datetimeFigureOut">
              <a:rPr lang="en-AU" smtClean="0"/>
              <a:t>31/01/2015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126018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E9A21F7-935B-4EFE-BA30-88A265F3F22F}" type="datetimeFigureOut">
              <a:rPr lang="en-AU" smtClean="0"/>
              <a:t>31/01/2015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221188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E9A21F7-935B-4EFE-BA30-88A265F3F22F}" type="datetimeFigureOut">
              <a:rPr lang="en-AU" smtClean="0"/>
              <a:t>31/01/2015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426558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A21F7-935B-4EFE-BA30-88A265F3F22F}" type="datetimeFigureOut">
              <a:rPr lang="en-AU" smtClean="0"/>
              <a:t>31/01/2015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293456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A21F7-935B-4EFE-BA30-88A265F3F22F}" type="datetimeFigureOut">
              <a:rPr lang="en-AU" smtClean="0"/>
              <a:t>31/01/2015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80487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A21F7-935B-4EFE-BA30-88A265F3F22F}" type="datetimeFigureOut">
              <a:rPr lang="en-AU" smtClean="0"/>
              <a:t>31/01/2015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0AC506-A559-44F1-B048-937B9466124D}" type="slidenum">
              <a:rPr lang="en-AU" smtClean="0"/>
              <a:t>‹#›</a:t>
            </a:fld>
            <a:endParaRPr lang="en-AU"/>
          </a:p>
        </p:txBody>
      </p:sp>
    </p:spTree>
    <p:extLst>
      <p:ext uri="{BB962C8B-B14F-4D97-AF65-F5344CB8AC3E}">
        <p14:creationId xmlns:p14="http://schemas.microsoft.com/office/powerpoint/2010/main" val="98939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A21F7-935B-4EFE-BA30-88A265F3F22F}" type="datetimeFigureOut">
              <a:rPr lang="en-AU" smtClean="0"/>
              <a:t>31/01/2015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AC506-A559-44F1-B048-937B9466124D}" type="slidenum">
              <a:rPr lang="en-AU" smtClean="0"/>
              <a:t>‹#›</a:t>
            </a:fld>
            <a:endParaRPr lang="en-AU"/>
          </a:p>
        </p:txBody>
      </p:sp>
    </p:spTree>
    <p:extLst>
      <p:ext uri="{BB962C8B-B14F-4D97-AF65-F5344CB8AC3E}">
        <p14:creationId xmlns:p14="http://schemas.microsoft.com/office/powerpoint/2010/main" val="4048709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Administrato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10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Administrator\Desktop\Ryan's Stuff\SOS\Website\en\Education\Teaching_Material\Presentations\Photo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 y="0"/>
            <a:ext cx="9161993" cy="68714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20603211\Desktop\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115" y="548680"/>
            <a:ext cx="5119650" cy="5119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20603211\Desktop\to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60" y="0"/>
            <a:ext cx="4044950" cy="23129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20603211\Desktop\reason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6925" y="4616064"/>
            <a:ext cx="5177019" cy="133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1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2000"/>
                                        <p:tgtEl>
                                          <p:spTgt spid="1030"/>
                                        </p:tgtEl>
                                      </p:cBhvr>
                                    </p:animEffect>
                                  </p:childTnLst>
                                </p:cTn>
                              </p:par>
                              <p:par>
                                <p:cTn id="11" presetID="10"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fade">
                                      <p:cBhvr>
                                        <p:cTn id="13"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istrator\Desktop\Ryan's Stuff\SOS\Website\en\Education\Teaching_Material\Presentations\Photo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882"/>
            <a:ext cx="9162510" cy="68718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10290" y="529630"/>
            <a:ext cx="6852220"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AU" sz="4400" b="1" dirty="0" smtClean="0">
                <a:solidFill>
                  <a:schemeClr val="bg1"/>
                </a:solidFill>
              </a:rPr>
              <a:t>Sharks are one of the oldest </a:t>
            </a:r>
          </a:p>
          <a:p>
            <a:pPr algn="ctr"/>
            <a:r>
              <a:rPr lang="en-AU" sz="4400" b="1" dirty="0" smtClean="0">
                <a:solidFill>
                  <a:schemeClr val="bg1"/>
                </a:solidFill>
              </a:rPr>
              <a:t>animals on the planet</a:t>
            </a:r>
          </a:p>
        </p:txBody>
      </p:sp>
      <p:pic>
        <p:nvPicPr>
          <p:cNvPr id="6" name="Picture 2" descr="C:\Users\20603211\Desktop\Ryan's Stuff\SOS\School Talks\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970" y="225810"/>
            <a:ext cx="2137320" cy="21373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8" name="Picture 2" descr="C:\Users\20603211\Desktop\Ryan's Stuff\SOS\School Talks\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2848" y="683695"/>
            <a:ext cx="4638304" cy="46383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8"/>
                                        </p:tgtEl>
                                      </p:cBhvr>
                                    </p:animEffect>
                                    <p:set>
                                      <p:cBhvr>
                                        <p:cTn id="7" dur="1" fill="hold">
                                          <p:stCondLst>
                                            <p:cond delay="1999"/>
                                          </p:stCondLst>
                                        </p:cTn>
                                        <p:tgtEl>
                                          <p:spTgt spid="48"/>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Administrator\Desktop\Ryan's Stuff\SOS\Website\en\Education\Teaching_Material\Presentations\Photo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4" y="0"/>
            <a:ext cx="917351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2970" y="225810"/>
            <a:ext cx="2137320" cy="21373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10290" y="529630"/>
            <a:ext cx="6852220"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AU" sz="4400" b="1" dirty="0" smtClean="0">
                <a:solidFill>
                  <a:schemeClr val="bg1"/>
                </a:solidFill>
              </a:rPr>
              <a:t>Shark meat contains </a:t>
            </a:r>
          </a:p>
          <a:p>
            <a:pPr algn="ctr"/>
            <a:r>
              <a:rPr lang="en-AU" sz="4400" b="1" dirty="0" smtClean="0">
                <a:solidFill>
                  <a:schemeClr val="bg1"/>
                </a:solidFill>
              </a:rPr>
              <a:t>deadly toxins</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2848" y="683695"/>
            <a:ext cx="4638304" cy="46383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3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dministrator\Desktop\Ryan's Stuff\SOS\Website\en\Education\Teaching_Material\Presentations\Photo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 y="0"/>
            <a:ext cx="9150721" cy="68630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10290" y="529630"/>
            <a:ext cx="6852220"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AU" sz="4400" b="1" dirty="0" smtClean="0">
                <a:solidFill>
                  <a:schemeClr val="bg1"/>
                </a:solidFill>
                <a:effectLst>
                  <a:outerShdw blurRad="38100" dist="38100" dir="2700000" algn="tl">
                    <a:srgbClr val="000000">
                      <a:alpha val="43137"/>
                    </a:srgbClr>
                  </a:outerShdw>
                </a:effectLst>
              </a:rPr>
              <a:t>Sharks are being fished faster than they can recover</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2970" y="225810"/>
            <a:ext cx="2137320" cy="21373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07" y="2934814"/>
            <a:ext cx="9116961" cy="1754326"/>
          </a:xfrm>
          <a:prstGeom prst="rect">
            <a:avLst/>
          </a:prstGeom>
          <a:noFill/>
          <a:ln w="34925">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7200" b="1" spc="50" dirty="0" smtClean="0">
                <a:ln w="11430"/>
                <a:solidFill>
                  <a:srgbClr val="FF0000"/>
                </a:solidFill>
                <a:effectLst>
                  <a:outerShdw blurRad="76200" dist="50800" dir="5400000" algn="tl" rotWithShape="0">
                    <a:srgbClr val="000000">
                      <a:alpha val="65000"/>
                    </a:srgbClr>
                  </a:outerShdw>
                </a:effectLst>
              </a:rPr>
              <a:t>100 Million Sharks</a:t>
            </a:r>
          </a:p>
          <a:p>
            <a:pPr algn="ctr"/>
            <a:r>
              <a:rPr lang="en-AU" sz="3600" b="1" spc="50" dirty="0" smtClean="0">
                <a:ln w="11430"/>
                <a:effectLst>
                  <a:outerShdw blurRad="76200" dist="50800" dir="5400000" algn="tl" rotWithShape="0">
                    <a:srgbClr val="000000">
                      <a:alpha val="65000"/>
                    </a:srgbClr>
                  </a:outerShdw>
                </a:effectLst>
              </a:rPr>
              <a:t>Killed Every Year</a:t>
            </a:r>
            <a:endParaRPr lang="en-AU" sz="3600" b="1" spc="50" dirty="0">
              <a:ln w="11430"/>
              <a:effectLst>
                <a:outerShdw blurRad="76200" dist="50800" dir="5400000" algn="tl" rotWithShape="0">
                  <a:srgbClr val="000000">
                    <a:alpha val="65000"/>
                  </a:srgbClr>
                </a:outerShdw>
              </a:effectLst>
            </a:endParaRPr>
          </a:p>
        </p:txBody>
      </p:sp>
      <p:pic>
        <p:nvPicPr>
          <p:cNvPr id="10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2848" y="683695"/>
            <a:ext cx="4638304" cy="46383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5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9"/>
                                        </p:tgtEl>
                                      </p:cBhvr>
                                    </p:animEffect>
                                    <p:set>
                                      <p:cBhvr>
                                        <p:cTn id="7" dur="1" fill="hold">
                                          <p:stCondLst>
                                            <p:cond delay="1999"/>
                                          </p:stCondLst>
                                        </p:cTn>
                                        <p:tgtEl>
                                          <p:spTgt spid="109"/>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Administrator\Desktop\Ryan's Stuff\SOS\Website\en\Education\Teaching_Material\Presentations\Photo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3" y="0"/>
            <a:ext cx="9174583"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807" y="2678721"/>
            <a:ext cx="9116961" cy="1200329"/>
          </a:xfrm>
          <a:prstGeom prst="rect">
            <a:avLst/>
          </a:prstGeom>
          <a:noFill/>
          <a:ln w="34925">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7200" b="1" spc="50" dirty="0" smtClean="0">
                <a:ln w="11430"/>
                <a:solidFill>
                  <a:srgbClr val="00B050"/>
                </a:solidFill>
                <a:effectLst>
                  <a:outerShdw blurRad="76200" dist="50800" dir="5400000" algn="tl" rotWithShape="0">
                    <a:srgbClr val="000000">
                      <a:alpha val="65000"/>
                    </a:srgbClr>
                  </a:outerShdw>
                </a:effectLst>
              </a:rPr>
              <a:t>US$1.9 million Alive</a:t>
            </a:r>
            <a:endParaRPr lang="en-AU" sz="7200" b="1" spc="50" dirty="0">
              <a:ln w="11430"/>
              <a:solidFill>
                <a:srgbClr val="00B050"/>
              </a:solidFill>
              <a:effectLst>
                <a:outerShdw blurRad="76200" dist="50800" dir="5400000" algn="tl" rotWithShape="0">
                  <a:srgbClr val="000000">
                    <a:alpha val="65000"/>
                  </a:srgbClr>
                </a:outerShdw>
              </a:effectLst>
            </a:endParaRPr>
          </a:p>
        </p:txBody>
      </p:sp>
      <p:sp>
        <p:nvSpPr>
          <p:cNvPr id="19" name="TextBox 18"/>
          <p:cNvSpPr txBox="1"/>
          <p:nvPr/>
        </p:nvSpPr>
        <p:spPr>
          <a:xfrm>
            <a:off x="5807" y="4703946"/>
            <a:ext cx="9116961" cy="1200329"/>
          </a:xfrm>
          <a:prstGeom prst="rect">
            <a:avLst/>
          </a:prstGeom>
          <a:noFill/>
          <a:ln w="34925">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US$108 Dead</a:t>
            </a:r>
            <a:endParaRPr lang="en-A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2289058" y="484625"/>
            <a:ext cx="6852220"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AU" sz="4400" b="1" dirty="0" smtClean="0">
                <a:solidFill>
                  <a:schemeClr val="bg1"/>
                </a:solidFill>
              </a:rPr>
              <a:t>Sharks are worth </a:t>
            </a:r>
          </a:p>
          <a:p>
            <a:pPr algn="ctr"/>
            <a:r>
              <a:rPr lang="en-AU" sz="4400" b="1" dirty="0" smtClean="0">
                <a:solidFill>
                  <a:schemeClr val="bg1"/>
                </a:solidFill>
              </a:rPr>
              <a:t>more alive</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1738" y="180805"/>
            <a:ext cx="2137320" cy="21373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31616" y="638690"/>
            <a:ext cx="4638304" cy="46383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79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kempsr01\Desktop\Sort\Giving sharks a voice\Pics\Picture1.png"/>
          <p:cNvPicPr>
            <a:picLocks noChangeAspect="1" noChangeArrowheads="1"/>
          </p:cNvPicPr>
          <p:nvPr/>
        </p:nvPicPr>
        <p:blipFill>
          <a:blip r:embed="rId3" cstate="print"/>
          <a:srcRect/>
          <a:stretch>
            <a:fillRect/>
          </a:stretch>
        </p:blipFill>
        <p:spPr bwMode="auto">
          <a:xfrm>
            <a:off x="-153525" y="-51495"/>
            <a:ext cx="9541060" cy="6932212"/>
          </a:xfrm>
          <a:prstGeom prst="rect">
            <a:avLst/>
          </a:prstGeom>
          <a:noFill/>
          <a:ln w="63500">
            <a:solidFill>
              <a:schemeClr val="bg1"/>
            </a:solidFill>
          </a:ln>
        </p:spPr>
      </p:pic>
      <p:pic>
        <p:nvPicPr>
          <p:cNvPr id="19" name="Picture 3" descr="C:\Users\kempsr01\Desktop\Sort\Giving sharks a voice\Pics\Picture2.png"/>
          <p:cNvPicPr>
            <a:picLocks noChangeAspect="1" noChangeArrowheads="1"/>
          </p:cNvPicPr>
          <p:nvPr/>
        </p:nvPicPr>
        <p:blipFill>
          <a:blip r:embed="rId4" cstate="print"/>
          <a:srcRect/>
          <a:stretch>
            <a:fillRect/>
          </a:stretch>
        </p:blipFill>
        <p:spPr bwMode="auto">
          <a:xfrm>
            <a:off x="-280741" y="-51495"/>
            <a:ext cx="9668276" cy="6998377"/>
          </a:xfrm>
          <a:prstGeom prst="rect">
            <a:avLst/>
          </a:prstGeom>
          <a:noFill/>
          <a:ln w="63500">
            <a:solidFill>
              <a:schemeClr val="bg1"/>
            </a:solidFill>
          </a:ln>
        </p:spPr>
      </p:pic>
      <p:pic>
        <p:nvPicPr>
          <p:cNvPr id="21" name="Picture 4" descr="C:\Users\kempsr01\Desktop\Sort\Giving sharks a voice\Pics\Picture3.png"/>
          <p:cNvPicPr>
            <a:picLocks noChangeAspect="1" noChangeArrowheads="1"/>
          </p:cNvPicPr>
          <p:nvPr/>
        </p:nvPicPr>
        <p:blipFill>
          <a:blip r:embed="rId5" cstate="print"/>
          <a:srcRect/>
          <a:stretch>
            <a:fillRect/>
          </a:stretch>
        </p:blipFill>
        <p:spPr bwMode="auto">
          <a:xfrm>
            <a:off x="-263888" y="-51495"/>
            <a:ext cx="9591311" cy="6956793"/>
          </a:xfrm>
          <a:prstGeom prst="rect">
            <a:avLst/>
          </a:prstGeom>
          <a:noFill/>
          <a:ln w="63500">
            <a:solidFill>
              <a:schemeClr val="bg1"/>
            </a:solidFill>
          </a:ln>
        </p:spPr>
      </p:pic>
      <p:sp>
        <p:nvSpPr>
          <p:cNvPr id="7" name="TextBox 6"/>
          <p:cNvSpPr txBox="1"/>
          <p:nvPr/>
        </p:nvSpPr>
        <p:spPr>
          <a:xfrm>
            <a:off x="2310290" y="529630"/>
            <a:ext cx="6852220"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AU" sz="4400" b="1" dirty="0" smtClean="0">
                <a:solidFill>
                  <a:schemeClr val="bg1"/>
                </a:solidFill>
                <a:effectLst>
                  <a:outerShdw blurRad="38100" dist="38100" dir="2700000" algn="tl">
                    <a:srgbClr val="000000">
                      <a:alpha val="43137"/>
                    </a:srgbClr>
                  </a:outerShdw>
                </a:effectLst>
              </a:rPr>
              <a:t>Killing sharks effects the </a:t>
            </a:r>
          </a:p>
          <a:p>
            <a:pPr algn="ctr"/>
            <a:r>
              <a:rPr lang="en-AU" sz="4400" b="1" dirty="0">
                <a:solidFill>
                  <a:schemeClr val="bg1"/>
                </a:solidFill>
                <a:effectLst>
                  <a:outerShdw blurRad="38100" dist="38100" dir="2700000" algn="tl">
                    <a:srgbClr val="000000">
                      <a:alpha val="43137"/>
                    </a:srgbClr>
                  </a:outerShdw>
                </a:effectLst>
              </a:rPr>
              <a:t>e</a:t>
            </a:r>
            <a:r>
              <a:rPr lang="en-AU" sz="4400" b="1" dirty="0" smtClean="0">
                <a:solidFill>
                  <a:schemeClr val="bg1"/>
                </a:solidFill>
                <a:effectLst>
                  <a:outerShdw blurRad="38100" dist="38100" dir="2700000" algn="tl">
                    <a:srgbClr val="000000">
                      <a:alpha val="43137"/>
                    </a:srgbClr>
                  </a:outerShdw>
                </a:effectLst>
              </a:rPr>
              <a:t>ntire ecosystem</a:t>
            </a:r>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72970" y="225810"/>
            <a:ext cx="2137320" cy="21373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52848" y="683695"/>
            <a:ext cx="4638304" cy="463830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675</Words>
  <Application>Microsoft Office PowerPoint</Application>
  <PresentationFormat>On-screen Show (4:3)</PresentationFormat>
  <Paragraphs>52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321</cp:revision>
  <dcterms:created xsi:type="dcterms:W3CDTF">2014-02-11T12:47:39Z</dcterms:created>
  <dcterms:modified xsi:type="dcterms:W3CDTF">2015-01-31T02:22:28Z</dcterms:modified>
</cp:coreProperties>
</file>